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Abril Fatface" charset="1" panose="02000503000000020003"/>
      <p:regular r:id="rId16"/>
    </p:embeddedFont>
    <p:embeddedFont>
      <p:font typeface="Abril Fatface Italics" charset="1" panose="02000503000000020003"/>
      <p:regular r:id="rId17"/>
    </p:embeddedFont>
    <p:embeddedFont>
      <p:font typeface="Public Sans" charset="1" panose="00000000000000000000"/>
      <p:regular r:id="rId18"/>
    </p:embeddedFont>
    <p:embeddedFont>
      <p:font typeface="Public Sans Bold" charset="1" panose="00000000000000000000"/>
      <p:regular r:id="rId19"/>
    </p:embeddedFont>
    <p:embeddedFont>
      <p:font typeface="Public Sans Italics" charset="1" panose="00000000000000000000"/>
      <p:regular r:id="rId20"/>
    </p:embeddedFont>
    <p:embeddedFont>
      <p:font typeface="Public Sans Bold Italics" charset="1" panose="000000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6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600000000000000"/>
      <p:regular r:id="rId25"/>
    </p:embeddedFont>
    <p:embeddedFont>
      <p:font typeface="Higuen Elegant Serif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gif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3697" y="-125451"/>
            <a:ext cx="12504303" cy="10512813"/>
            <a:chOff x="0" y="0"/>
            <a:chExt cx="16672403" cy="140170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632" t="2676" r="450" b="473"/>
            <a:stretch>
              <a:fillRect/>
            </a:stretch>
          </p:blipFill>
          <p:spPr>
            <a:xfrm flipH="false" flipV="false">
              <a:off x="0" y="0"/>
              <a:ext cx="16672403" cy="1401708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2513794"/>
            <a:ext cx="10628728" cy="5259412"/>
            <a:chOff x="0" y="0"/>
            <a:chExt cx="2799336" cy="138519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2799336" cy="1385195"/>
            </a:xfrm>
            <a:custGeom>
              <a:avLst/>
              <a:gdLst/>
              <a:ahLst/>
              <a:cxnLst/>
              <a:rect r="r" b="b" t="t" l="l"/>
              <a:pathLst>
                <a:path h="1385195" w="2799336">
                  <a:moveTo>
                    <a:pt x="0" y="0"/>
                  </a:moveTo>
                  <a:lnTo>
                    <a:pt x="2799336" y="0"/>
                  </a:lnTo>
                  <a:lnTo>
                    <a:pt x="2799336" y="1385195"/>
                  </a:lnTo>
                  <a:lnTo>
                    <a:pt x="0" y="1385195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90418" y="3050367"/>
            <a:ext cx="9116171" cy="106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</a:pPr>
            <a:r>
              <a:rPr lang="en-US" sz="6724">
                <a:solidFill>
                  <a:srgbClr val="FFFFFF"/>
                </a:solidFill>
                <a:latin typeface="Montserrat Classic Bold"/>
              </a:rPr>
              <a:t>MALLTRAILS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0418" y="4629038"/>
            <a:ext cx="7508154" cy="209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2"/>
              </a:lnSpc>
            </a:pPr>
            <a:r>
              <a:rPr lang="en-US" sz="2600">
                <a:solidFill>
                  <a:srgbClr val="FFFFFF"/>
                </a:solidFill>
                <a:latin typeface="Montserrat Classic"/>
              </a:rPr>
              <a:t>KIAN ANSARINEJAD</a:t>
            </a:r>
          </a:p>
          <a:p>
            <a:pPr>
              <a:lnSpc>
                <a:spcPts val="3302"/>
              </a:lnSpc>
            </a:pPr>
            <a:r>
              <a:rPr lang="en-US" sz="2600">
                <a:solidFill>
                  <a:srgbClr val="FFFFFF"/>
                </a:solidFill>
                <a:latin typeface="Montserrat Classic"/>
              </a:rPr>
              <a:t>EMIRHAN TORPAK</a:t>
            </a:r>
          </a:p>
          <a:p>
            <a:pPr>
              <a:lnSpc>
                <a:spcPts val="3302"/>
              </a:lnSpc>
            </a:pPr>
            <a:r>
              <a:rPr lang="en-US" sz="2600">
                <a:solidFill>
                  <a:srgbClr val="FFFFFF"/>
                </a:solidFill>
                <a:latin typeface="Montserrat Classic"/>
              </a:rPr>
              <a:t>EREN KÖSEN</a:t>
            </a:r>
          </a:p>
          <a:p>
            <a:pPr>
              <a:lnSpc>
                <a:spcPts val="3302"/>
              </a:lnSpc>
            </a:pPr>
            <a:r>
              <a:rPr lang="en-US" sz="2600">
                <a:solidFill>
                  <a:srgbClr val="FFFFFF"/>
                </a:solidFill>
                <a:latin typeface="Montserrat Classic"/>
              </a:rPr>
              <a:t>MURAT GÖÇMEN</a:t>
            </a:r>
          </a:p>
          <a:p>
            <a:pPr>
              <a:lnSpc>
                <a:spcPts val="3302"/>
              </a:lnSpc>
            </a:pPr>
            <a:r>
              <a:rPr lang="en-US" sz="2600">
                <a:solidFill>
                  <a:srgbClr val="FFFFFF"/>
                </a:solidFill>
                <a:latin typeface="Montserrat Classic"/>
              </a:rPr>
              <a:t>SABAHADDIN ISPIROĞLU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657862" y="2464972"/>
            <a:ext cx="2410675" cy="26785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41682" y="4708793"/>
            <a:ext cx="1453102" cy="26785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24852" y="7387322"/>
            <a:ext cx="3134448" cy="187097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10140" y="1477290"/>
            <a:ext cx="2214322" cy="189223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13878" y="2855552"/>
            <a:ext cx="10881440" cy="546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Phones(IOS/Android)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PC/Laptop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All-in-one Printer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Pc input devices (mouse, keyboard, microphone etc.)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Tablet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PC output devices (monitors, speakers, etc)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245339"/>
            <a:ext cx="6763906" cy="871604"/>
            <a:chOff x="0" y="0"/>
            <a:chExt cx="1781440" cy="229558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1781440" cy="229558"/>
            </a:xfrm>
            <a:custGeom>
              <a:avLst/>
              <a:gdLst/>
              <a:ahLst/>
              <a:cxnLst/>
              <a:rect r="r" b="b" t="t" l="l"/>
              <a:pathLst>
                <a:path h="229558" w="1781440">
                  <a:moveTo>
                    <a:pt x="0" y="0"/>
                  </a:moveTo>
                  <a:lnTo>
                    <a:pt x="1781440" y="0"/>
                  </a:lnTo>
                  <a:lnTo>
                    <a:pt x="1781440" y="229558"/>
                  </a:lnTo>
                  <a:lnTo>
                    <a:pt x="0" y="229558"/>
                  </a:lnTo>
                  <a:close/>
                </a:path>
              </a:pathLst>
            </a:custGeom>
            <a:solidFill>
              <a:srgbClr val="ABDBF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3878" y="1028700"/>
            <a:ext cx="6763906" cy="871604"/>
            <a:chOff x="0" y="0"/>
            <a:chExt cx="1781440" cy="229558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781440" cy="229558"/>
            </a:xfrm>
            <a:custGeom>
              <a:avLst/>
              <a:gdLst/>
              <a:ahLst/>
              <a:cxnLst/>
              <a:rect r="r" b="b" t="t" l="l"/>
              <a:pathLst>
                <a:path h="229558" w="1781440">
                  <a:moveTo>
                    <a:pt x="0" y="0"/>
                  </a:moveTo>
                  <a:lnTo>
                    <a:pt x="1781440" y="0"/>
                  </a:lnTo>
                  <a:lnTo>
                    <a:pt x="1781440" y="229558"/>
                  </a:lnTo>
                  <a:lnTo>
                    <a:pt x="0" y="229558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13878" y="981075"/>
            <a:ext cx="6763906" cy="82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2"/>
              </a:lnSpc>
            </a:pPr>
            <a:r>
              <a:rPr lang="en-US" sz="5151">
                <a:solidFill>
                  <a:srgbClr val="FFFFFF"/>
                </a:solidFill>
                <a:latin typeface="Montserrat Classic Bold"/>
              </a:rPr>
              <a:t>HARDWARE NEEDS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13382" y="531995"/>
            <a:ext cx="3052857" cy="30528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26460" y="3889332"/>
            <a:ext cx="3826701" cy="19133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24892" y="6383185"/>
            <a:ext cx="3429836" cy="276881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2526146"/>
            <a:ext cx="11296047" cy="546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JetBrains support team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Microsoft support team (Office/Windows)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Investors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Firebase support team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Technical writers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Marketing experts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User Experience (UX) Designers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240329"/>
            <a:ext cx="5898864" cy="818095"/>
            <a:chOff x="0" y="0"/>
            <a:chExt cx="1553610" cy="215465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553610" cy="215465"/>
            </a:xfrm>
            <a:custGeom>
              <a:avLst/>
              <a:gdLst/>
              <a:ahLst/>
              <a:cxnLst/>
              <a:rect r="r" b="b" t="t" l="l"/>
              <a:pathLst>
                <a:path h="215465" w="1553610">
                  <a:moveTo>
                    <a:pt x="0" y="0"/>
                  </a:moveTo>
                  <a:lnTo>
                    <a:pt x="1553610" y="0"/>
                  </a:lnTo>
                  <a:lnTo>
                    <a:pt x="1553610" y="215465"/>
                  </a:lnTo>
                  <a:lnTo>
                    <a:pt x="0" y="215465"/>
                  </a:lnTo>
                  <a:close/>
                </a:path>
              </a:pathLst>
            </a:custGeom>
            <a:solidFill>
              <a:srgbClr val="ABDBF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9541" y="1028700"/>
            <a:ext cx="5898864" cy="818095"/>
            <a:chOff x="0" y="0"/>
            <a:chExt cx="1553610" cy="215465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553610" cy="215465"/>
            </a:xfrm>
            <a:custGeom>
              <a:avLst/>
              <a:gdLst/>
              <a:ahLst/>
              <a:cxnLst/>
              <a:rect r="r" b="b" t="t" l="l"/>
              <a:pathLst>
                <a:path h="215465" w="1553610">
                  <a:moveTo>
                    <a:pt x="0" y="0"/>
                  </a:moveTo>
                  <a:lnTo>
                    <a:pt x="1553610" y="0"/>
                  </a:lnTo>
                  <a:lnTo>
                    <a:pt x="1553610" y="215465"/>
                  </a:lnTo>
                  <a:lnTo>
                    <a:pt x="0" y="215465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79541" y="981075"/>
            <a:ext cx="5898864" cy="82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2"/>
              </a:lnSpc>
            </a:pPr>
            <a:r>
              <a:rPr lang="en-US" sz="5151">
                <a:solidFill>
                  <a:srgbClr val="FFFFFF"/>
                </a:solidFill>
                <a:latin typeface="Montserrat Classic Bold"/>
              </a:rPr>
              <a:t>SUPPORT NEEDS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7545"/>
            <a:ext cx="6173146" cy="1543050"/>
            <a:chOff x="0" y="0"/>
            <a:chExt cx="1625849" cy="4064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625849" cy="406400"/>
            </a:xfrm>
            <a:custGeom>
              <a:avLst/>
              <a:gdLst/>
              <a:ahLst/>
              <a:cxnLst/>
              <a:rect r="r" b="b" t="t" l="l"/>
              <a:pathLst>
                <a:path h="406400" w="1625849">
                  <a:moveTo>
                    <a:pt x="0" y="0"/>
                  </a:moveTo>
                  <a:lnTo>
                    <a:pt x="1625849" y="0"/>
                  </a:lnTo>
                  <a:lnTo>
                    <a:pt x="1625849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ABDB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133000"/>
            <a:ext cx="4016796" cy="803359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816144" y="2060595"/>
            <a:ext cx="4070823" cy="817840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53523" y="319880"/>
            <a:ext cx="6173146" cy="1543050"/>
            <a:chOff x="0" y="0"/>
            <a:chExt cx="1625849" cy="4064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1625849" cy="406400"/>
            </a:xfrm>
            <a:custGeom>
              <a:avLst/>
              <a:gdLst/>
              <a:ahLst/>
              <a:cxnLst/>
              <a:rect r="r" b="b" t="t" l="l"/>
              <a:pathLst>
                <a:path h="406400" w="1625849">
                  <a:moveTo>
                    <a:pt x="0" y="0"/>
                  </a:moveTo>
                  <a:lnTo>
                    <a:pt x="1625849" y="0"/>
                  </a:lnTo>
                  <a:lnTo>
                    <a:pt x="1625849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53523" y="211441"/>
            <a:ext cx="6173146" cy="16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2"/>
              </a:lnSpc>
            </a:pPr>
            <a:r>
              <a:rPr lang="en-US" sz="5151">
                <a:solidFill>
                  <a:srgbClr val="FFFFFF"/>
                </a:solidFill>
                <a:latin typeface="Montserrat Classic Bold"/>
              </a:rPr>
              <a:t>GRAPHICAL USER INTERFACE (GUI)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5108" y="3931959"/>
            <a:ext cx="446166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For main page, user must create an acocunt to use the application.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95108" y="6775296"/>
            <a:ext cx="4461661" cy="193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Features</a:t>
            </a:r>
          </a:p>
          <a:p>
            <a:pPr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Malls near the user</a:t>
            </a:r>
          </a:p>
          <a:p>
            <a:pPr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Favorite Stores</a:t>
            </a:r>
          </a:p>
          <a:p>
            <a:pPr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Search brand-specific</a:t>
            </a:r>
          </a:p>
          <a:p>
            <a:pPr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Promotions and Deals</a:t>
            </a:r>
          </a:p>
          <a:p>
            <a:pPr>
              <a:lnSpc>
                <a:spcPts val="25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095108" y="3150621"/>
            <a:ext cx="173123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2299">
                <a:solidFill>
                  <a:srgbClr val="362FD9"/>
                </a:solidFill>
                <a:latin typeface="Montserrat Classic"/>
              </a:rPr>
              <a:t>Login 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95108" y="5997396"/>
            <a:ext cx="173123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2299">
                <a:solidFill>
                  <a:srgbClr val="362FD9"/>
                </a:solidFill>
                <a:latin typeface="Montserrat Classic"/>
              </a:rPr>
              <a:t>Main Menu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5596" y="1094516"/>
            <a:ext cx="4317162" cy="86838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41827" y="1226148"/>
            <a:ext cx="4315331" cy="855220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712329" y="2760355"/>
            <a:ext cx="4047363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2100">
                <a:solidFill>
                  <a:srgbClr val="362FD9"/>
                </a:solidFill>
                <a:latin typeface="Montserrat Classic"/>
              </a:rPr>
              <a:t>Location Based Mall and Map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12329" y="3417585"/>
            <a:ext cx="446166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Application can find the malls near the user via location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19478" y="6135185"/>
            <a:ext cx="4047363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2100">
                <a:solidFill>
                  <a:srgbClr val="362FD9"/>
                </a:solidFill>
                <a:latin typeface="Montserrat Classic"/>
              </a:rPr>
              <a:t>Map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19478" y="6861720"/>
            <a:ext cx="4461661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After the mall is chosen, it can show the distance and time based on various transport vehicles.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39534" y="1028700"/>
            <a:ext cx="4121978" cy="8505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89998" y="1028700"/>
            <a:ext cx="4175409" cy="85058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215793" y="2604839"/>
            <a:ext cx="4047363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2100">
                <a:solidFill>
                  <a:srgbClr val="362FD9"/>
                </a:solidFill>
                <a:latin typeface="Montserrat Classic"/>
              </a:rPr>
              <a:t>Brand Search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15793" y="3262069"/>
            <a:ext cx="446166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Application can find the malls near the user via location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15793" y="5673270"/>
            <a:ext cx="4047363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2100">
                <a:solidFill>
                  <a:srgbClr val="362FD9"/>
                </a:solidFill>
                <a:latin typeface="Montserrat Classic"/>
              </a:rPr>
              <a:t>Rate and Comment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15793" y="6399805"/>
            <a:ext cx="4461661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User can see the availability of the shop, rate and comment the shops.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71800" y="1028700"/>
            <a:ext cx="123444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306392" y="3717031"/>
            <a:ext cx="1837543" cy="3236642"/>
            <a:chOff x="0" y="0"/>
            <a:chExt cx="483962" cy="852449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483962" cy="852449"/>
            </a:xfrm>
            <a:custGeom>
              <a:avLst/>
              <a:gdLst/>
              <a:ahLst/>
              <a:cxnLst/>
              <a:rect r="r" b="b" t="t" l="l"/>
              <a:pathLst>
                <a:path h="852449" w="483962">
                  <a:moveTo>
                    <a:pt x="0" y="0"/>
                  </a:moveTo>
                  <a:lnTo>
                    <a:pt x="483962" y="0"/>
                  </a:lnTo>
                  <a:lnTo>
                    <a:pt x="483962" y="852449"/>
                  </a:lnTo>
                  <a:lnTo>
                    <a:pt x="0" y="852449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575819" y="4682618"/>
            <a:ext cx="1311993" cy="1323209"/>
            <a:chOff x="0" y="0"/>
            <a:chExt cx="1749325" cy="176427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3782808">
              <a:off x="212868" y="237411"/>
              <a:ext cx="1323589" cy="1289456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1945743">
              <a:off x="641148" y="355581"/>
              <a:ext cx="955008" cy="294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  <a:r>
                <a:rPr lang="en-US" sz="460" spc="368">
                  <a:solidFill>
                    <a:srgbClr val="FFFFFF"/>
                  </a:solidFill>
                  <a:latin typeface="Glacial Indifference Bold"/>
                </a:rPr>
                <a:t>MALLTRAILS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99828" y="564461"/>
              <a:ext cx="349668" cy="582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26"/>
                </a:lnSpc>
                <a:spcBef>
                  <a:spcPct val="0"/>
                </a:spcBef>
              </a:pPr>
              <a:r>
                <a:rPr lang="en-US" sz="2590">
                  <a:solidFill>
                    <a:srgbClr val="FFFFFF"/>
                  </a:solidFill>
                  <a:latin typeface="Higuen Elegant Serif"/>
                </a:rPr>
                <a:t>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29052" y="564461"/>
              <a:ext cx="514684" cy="582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6"/>
                </a:lnSpc>
                <a:spcBef>
                  <a:spcPct val="0"/>
                </a:spcBef>
              </a:pPr>
              <a:r>
                <a:rPr lang="en-US" sz="2590">
                  <a:solidFill>
                    <a:srgbClr val="FFFFFF"/>
                  </a:solidFill>
                  <a:latin typeface="Higuen Elegant Serif"/>
                </a:rPr>
                <a:t>T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735458" y="580308"/>
              <a:ext cx="56955" cy="164290"/>
            </a:xfrm>
            <a:prstGeom prst="line">
              <a:avLst/>
            </a:prstGeom>
            <a:ln cap="flat" w="13561">
              <a:solidFill>
                <a:srgbClr val="362F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931376" y="642574"/>
              <a:ext cx="48762" cy="122802"/>
            </a:xfrm>
            <a:prstGeom prst="line">
              <a:avLst/>
            </a:prstGeom>
            <a:ln cap="flat" w="13561">
              <a:solidFill>
                <a:srgbClr val="362FD9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153298"/>
            <a:chOff x="0" y="0"/>
            <a:chExt cx="4816593" cy="1883996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4816592" cy="1883996"/>
            </a:xfrm>
            <a:custGeom>
              <a:avLst/>
              <a:gdLst/>
              <a:ahLst/>
              <a:cxnLst/>
              <a:rect r="r" b="b" t="t" l="l"/>
              <a:pathLst>
                <a:path h="18839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83996"/>
                  </a:lnTo>
                  <a:lnTo>
                    <a:pt x="0" y="1883996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45204" y="4008032"/>
            <a:ext cx="4197593" cy="419759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94387" y="2530303"/>
            <a:ext cx="16499226" cy="163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54"/>
              </a:lnSpc>
            </a:pPr>
            <a:r>
              <a:rPr lang="en-US" sz="10358">
                <a:solidFill>
                  <a:srgbClr val="FFFFFF"/>
                </a:solidFill>
                <a:latin typeface="Montserrat Classic Bold"/>
              </a:rPr>
              <a:t>THANKS FOR LISTENING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488003" y="328343"/>
            <a:ext cx="1311993" cy="1323209"/>
            <a:chOff x="0" y="0"/>
            <a:chExt cx="1749325" cy="176427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3782808">
              <a:off x="212868" y="237411"/>
              <a:ext cx="1323589" cy="1289456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1945743">
              <a:off x="641148" y="355581"/>
              <a:ext cx="955008" cy="294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"/>
                </a:lnSpc>
              </a:pPr>
              <a:r>
                <a:rPr lang="en-US" sz="460" spc="368">
                  <a:solidFill>
                    <a:srgbClr val="FFFFFF"/>
                  </a:solidFill>
                  <a:latin typeface="Glacial Indifference Bold"/>
                </a:rPr>
                <a:t>MALLTRAILS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99828" y="564461"/>
              <a:ext cx="349668" cy="582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26"/>
                </a:lnSpc>
                <a:spcBef>
                  <a:spcPct val="0"/>
                </a:spcBef>
              </a:pPr>
              <a:r>
                <a:rPr lang="en-US" sz="2590">
                  <a:solidFill>
                    <a:srgbClr val="FFFFFF"/>
                  </a:solidFill>
                  <a:latin typeface="Higuen Elegant Serif"/>
                </a:rPr>
                <a:t>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29052" y="564461"/>
              <a:ext cx="514684" cy="582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6"/>
                </a:lnSpc>
                <a:spcBef>
                  <a:spcPct val="0"/>
                </a:spcBef>
              </a:pPr>
              <a:r>
                <a:rPr lang="en-US" sz="2590">
                  <a:solidFill>
                    <a:srgbClr val="FFFFFF"/>
                  </a:solidFill>
                  <a:latin typeface="Higuen Elegant Serif"/>
                </a:rPr>
                <a:t>T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735458" y="580308"/>
              <a:ext cx="56955" cy="164290"/>
            </a:xfrm>
            <a:prstGeom prst="line">
              <a:avLst/>
            </a:prstGeom>
            <a:ln cap="flat" w="13561">
              <a:solidFill>
                <a:srgbClr val="362F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>
              <a:off x="931376" y="642574"/>
              <a:ext cx="48762" cy="122802"/>
            </a:xfrm>
            <a:prstGeom prst="line">
              <a:avLst/>
            </a:prstGeom>
            <a:ln cap="flat" w="13561">
              <a:solidFill>
                <a:srgbClr val="362FD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5824548" y="1670602"/>
            <a:ext cx="6638904" cy="50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2"/>
              </a:lnSpc>
            </a:pPr>
            <a:r>
              <a:rPr lang="en-US" sz="3493">
                <a:solidFill>
                  <a:srgbClr val="FFFFFF"/>
                </a:solidFill>
                <a:latin typeface="Montserrat Classic Bold"/>
              </a:rPr>
              <a:t>MALLTRAILS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872" t="0" r="36905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9144000" cy="5143500"/>
            <a:chOff x="0" y="0"/>
            <a:chExt cx="2408296" cy="1354667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2408296" cy="1354667"/>
            </a:xfrm>
            <a:custGeom>
              <a:avLst/>
              <a:gdLst/>
              <a:ahLst/>
              <a:cxnLst/>
              <a:rect r="r" b="b" t="t" l="l"/>
              <a:pathLst>
                <a:path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5324475"/>
            <a:ext cx="6395648" cy="16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2"/>
              </a:lnSpc>
            </a:pPr>
            <a:r>
              <a:rPr lang="en-US" sz="5151">
                <a:solidFill>
                  <a:srgbClr val="362FD9"/>
                </a:solidFill>
                <a:latin typeface="Montserrat Classic Bold"/>
              </a:rPr>
              <a:t>NON-FUNCTIONAL REQUIREMENTS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26634"/>
            <a:ext cx="7380924" cy="2210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Montserrat Classic"/>
              </a:rPr>
              <a:t>8 Functional Requirements</a:t>
            </a:r>
          </a:p>
          <a:p>
            <a:pPr marL="604516" indent="-302258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 Classic"/>
              </a:rPr>
              <a:t>The app should provide a map for each Mall with the ability to search each store in the selected Mall.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5299"/>
            <a:ext cx="5617848" cy="165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2"/>
              </a:lnSpc>
            </a:pPr>
            <a:r>
              <a:rPr lang="en-US" sz="5151">
                <a:solidFill>
                  <a:srgbClr val="FFFFFF"/>
                </a:solidFill>
                <a:latin typeface="Montserrat Classic Bold"/>
              </a:rPr>
              <a:t>FUNCTIONAL REQUIREMENTS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990714"/>
            <a:ext cx="7346975" cy="306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799">
                <a:solidFill>
                  <a:srgbClr val="1C46F0"/>
                </a:solidFill>
                <a:latin typeface="Montserrat Classic"/>
              </a:rPr>
              <a:t>6 Non-Functional Requirements</a:t>
            </a:r>
          </a:p>
          <a:p>
            <a:pPr marL="604516" indent="-302258" lvl="1">
              <a:lnSpc>
                <a:spcPts val="4059"/>
              </a:lnSpc>
              <a:buFont typeface="Arial"/>
              <a:buChar char="•"/>
            </a:pPr>
            <a:r>
              <a:rPr lang="en-US" sz="2799">
                <a:solidFill>
                  <a:srgbClr val="1C46F0"/>
                </a:solidFill>
                <a:latin typeface="Montserrat Classic"/>
              </a:rPr>
              <a:t>The app should be less than 50 MB for easy installation.</a:t>
            </a:r>
          </a:p>
          <a:p>
            <a:pPr marL="604516" indent="-302258" lvl="1">
              <a:lnSpc>
                <a:spcPts val="4059"/>
              </a:lnSpc>
              <a:buFont typeface="Arial"/>
              <a:buChar char="•"/>
            </a:pPr>
            <a:r>
              <a:rPr lang="en-US" sz="2799">
                <a:solidFill>
                  <a:srgbClr val="1C46F0"/>
                </a:solidFill>
                <a:latin typeface="Montserrat Classic"/>
              </a:rPr>
              <a:t>Application should work on at least Android 10 &amp; IOS 13 and up-to-date versions.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3226" y="2241397"/>
            <a:ext cx="3160059" cy="2902103"/>
            <a:chOff x="0" y="0"/>
            <a:chExt cx="4213412" cy="386947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213412" cy="3148568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443809" y="2850296"/>
              <a:ext cx="3325793" cy="1019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5"/>
                </a:lnSpc>
                <a:spcBef>
                  <a:spcPct val="0"/>
                </a:spcBef>
              </a:pPr>
              <a:r>
                <a:rPr lang="en-US" sz="3750">
                  <a:solidFill>
                    <a:srgbClr val="000000"/>
                  </a:solidFill>
                  <a:latin typeface="Montserrat Classic"/>
                </a:rPr>
                <a:t>Shoppers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98204" y="2241397"/>
            <a:ext cx="2505691" cy="2902103"/>
            <a:chOff x="0" y="0"/>
            <a:chExt cx="3340921" cy="386947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311113" cy="3148568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0" y="2900918"/>
              <a:ext cx="3340921" cy="96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81"/>
                </a:lnSpc>
                <a:spcBef>
                  <a:spcPct val="0"/>
                </a:spcBef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Developers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15048" y="2018734"/>
            <a:ext cx="2199203" cy="3347428"/>
            <a:chOff x="0" y="0"/>
            <a:chExt cx="2932271" cy="446323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6320" y="0"/>
              <a:ext cx="2679632" cy="3148568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0" y="3205718"/>
              <a:ext cx="2932271" cy="125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8"/>
                </a:lnSpc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Project</a:t>
              </a:r>
            </a:p>
            <a:p>
              <a:pPr algn="ctr">
                <a:lnSpc>
                  <a:spcPts val="3568"/>
                </a:lnSpc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Managers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15048" y="5737104"/>
            <a:ext cx="2344252" cy="3296943"/>
            <a:chOff x="0" y="0"/>
            <a:chExt cx="3125669" cy="4395924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125669" cy="3148568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0" y="3138404"/>
              <a:ext cx="2801144" cy="125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8"/>
                </a:lnSpc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Data</a:t>
              </a:r>
            </a:p>
            <a:p>
              <a:pPr algn="ctr">
                <a:lnSpc>
                  <a:spcPts val="3568"/>
                </a:lnSpc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Providers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5737104"/>
            <a:ext cx="4309110" cy="3035691"/>
            <a:chOff x="0" y="0"/>
            <a:chExt cx="5745480" cy="4047588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1064" y="0"/>
              <a:ext cx="5683351" cy="3327752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0" y="3080102"/>
              <a:ext cx="5745480" cy="967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83"/>
                </a:lnSpc>
                <a:spcBef>
                  <a:spcPct val="0"/>
                </a:spcBef>
              </a:pPr>
              <a:r>
                <a:rPr lang="en-US" sz="3570">
                  <a:solidFill>
                    <a:srgbClr val="000000"/>
                  </a:solidFill>
                  <a:latin typeface="Montserrat Classic"/>
                </a:rPr>
                <a:t>Mall Management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729242"/>
            <a:ext cx="6598204" cy="1144276"/>
            <a:chOff x="0" y="0"/>
            <a:chExt cx="8797605" cy="152570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399278"/>
              <a:ext cx="8422821" cy="1126424"/>
              <a:chOff x="0" y="0"/>
              <a:chExt cx="1663767" cy="22250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>
                <a:off x="0" y="0"/>
                <a:ext cx="1663767" cy="222503"/>
              </a:xfrm>
              <a:custGeom>
                <a:avLst/>
                <a:gdLst/>
                <a:ahLst/>
                <a:cxnLst/>
                <a:rect r="r" b="b" t="t" l="l"/>
                <a:pathLst>
                  <a:path h="222503" w="1663767">
                    <a:moveTo>
                      <a:pt x="0" y="0"/>
                    </a:moveTo>
                    <a:lnTo>
                      <a:pt x="1663767" y="0"/>
                    </a:lnTo>
                    <a:lnTo>
                      <a:pt x="1663767" y="222503"/>
                    </a:lnTo>
                    <a:lnTo>
                      <a:pt x="0" y="222503"/>
                    </a:lnTo>
                    <a:close/>
                  </a:path>
                </a:pathLst>
              </a:custGeom>
              <a:solidFill>
                <a:srgbClr val="ABDBF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374784" y="0"/>
              <a:ext cx="8422821" cy="1097281"/>
              <a:chOff x="0" y="0"/>
              <a:chExt cx="1663767" cy="21674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>
                <a:off x="0" y="0"/>
                <a:ext cx="1663767" cy="216747"/>
              </a:xfrm>
              <a:custGeom>
                <a:avLst/>
                <a:gdLst/>
                <a:ahLst/>
                <a:cxnLst/>
                <a:rect r="r" b="b" t="t" l="l"/>
                <a:pathLst>
                  <a:path h="216747" w="1663767">
                    <a:moveTo>
                      <a:pt x="0" y="0"/>
                    </a:moveTo>
                    <a:lnTo>
                      <a:pt x="1663767" y="0"/>
                    </a:lnTo>
                    <a:lnTo>
                      <a:pt x="1663767" y="216747"/>
                    </a:lnTo>
                    <a:lnTo>
                      <a:pt x="0" y="216747"/>
                    </a:lnTo>
                    <a:close/>
                  </a:path>
                </a:pathLst>
              </a:custGeom>
              <a:solidFill>
                <a:srgbClr val="362FD9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734410" y="95250"/>
              <a:ext cx="7703569" cy="1002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5400">
                  <a:solidFill>
                    <a:srgbClr val="FFFFFF"/>
                  </a:solidFill>
                  <a:latin typeface="Montserrat Classic Bold"/>
                </a:rPr>
                <a:t>STAKEHOLDERS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204126" y="5737104"/>
            <a:ext cx="3293846" cy="2870480"/>
            <a:chOff x="0" y="0"/>
            <a:chExt cx="4391794" cy="3827306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391794" cy="3293846"/>
            </a:xfrm>
            <a:prstGeom prst="rect">
              <a:avLst/>
            </a:prstGeom>
          </p:spPr>
        </p:pic>
        <p:sp>
          <p:nvSpPr>
            <p:cNvPr name="TextBox 27" id="27"/>
            <p:cNvSpPr txBox="true"/>
            <p:nvPr/>
          </p:nvSpPr>
          <p:spPr>
            <a:xfrm rot="0">
              <a:off x="1084330" y="2859820"/>
              <a:ext cx="2223135" cy="967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83"/>
                </a:lnSpc>
                <a:spcBef>
                  <a:spcPct val="0"/>
                </a:spcBef>
              </a:pPr>
              <a:r>
                <a:rPr lang="en-US" sz="3570">
                  <a:solidFill>
                    <a:srgbClr val="000000"/>
                  </a:solidFill>
                  <a:latin typeface="Montserrat Classic"/>
                </a:rPr>
                <a:t>Brands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519039" y="2241397"/>
            <a:ext cx="2980864" cy="2899398"/>
            <a:chOff x="0" y="0"/>
            <a:chExt cx="3974485" cy="3865864"/>
          </a:xfrm>
        </p:grpSpPr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40933" y="0"/>
              <a:ext cx="3292620" cy="3148568"/>
            </a:xfrm>
            <a:prstGeom prst="rect">
              <a:avLst/>
            </a:prstGeom>
          </p:spPr>
        </p:pic>
        <p:sp>
          <p:nvSpPr>
            <p:cNvPr name="TextBox 30" id="30"/>
            <p:cNvSpPr txBox="true"/>
            <p:nvPr/>
          </p:nvSpPr>
          <p:spPr>
            <a:xfrm rot="0">
              <a:off x="0" y="3072368"/>
              <a:ext cx="3974485" cy="793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98"/>
                </a:lnSpc>
              </a:pPr>
              <a:r>
                <a:rPr lang="en-US" sz="3570">
                  <a:solidFill>
                    <a:srgbClr val="000000"/>
                  </a:solidFill>
                  <a:latin typeface="Montserrat Classic"/>
                </a:rPr>
                <a:t>Government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664974" y="5737104"/>
            <a:ext cx="2688994" cy="2870480"/>
            <a:chOff x="0" y="0"/>
            <a:chExt cx="3585325" cy="3827306"/>
          </a:xfrm>
        </p:grpSpPr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585325" cy="3148568"/>
            </a:xfrm>
            <a:prstGeom prst="rect">
              <a:avLst/>
            </a:prstGeom>
          </p:spPr>
        </p:pic>
        <p:sp>
          <p:nvSpPr>
            <p:cNvPr name="TextBox 33" id="33"/>
            <p:cNvSpPr txBox="true"/>
            <p:nvPr/>
          </p:nvSpPr>
          <p:spPr>
            <a:xfrm rot="0">
              <a:off x="0" y="2859820"/>
              <a:ext cx="3585325" cy="967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83"/>
                </a:lnSpc>
                <a:spcBef>
                  <a:spcPct val="0"/>
                </a:spcBef>
              </a:pPr>
              <a:r>
                <a:rPr lang="en-US" sz="3570">
                  <a:solidFill>
                    <a:srgbClr val="000000"/>
                  </a:solidFill>
                  <a:latin typeface="Montserrat Classic"/>
                </a:rPr>
                <a:t>Investors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50757"/>
            <a:ext cx="7118336" cy="800090"/>
            <a:chOff x="0" y="0"/>
            <a:chExt cx="1874788" cy="21072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874788" cy="210723"/>
            </a:xfrm>
            <a:custGeom>
              <a:avLst/>
              <a:gdLst/>
              <a:ahLst/>
              <a:cxnLst/>
              <a:rect r="r" b="b" t="t" l="l"/>
              <a:pathLst>
                <a:path h="210723" w="1874788">
                  <a:moveTo>
                    <a:pt x="0" y="0"/>
                  </a:moveTo>
                  <a:lnTo>
                    <a:pt x="1874788" y="0"/>
                  </a:lnTo>
                  <a:lnTo>
                    <a:pt x="1874788" y="210723"/>
                  </a:lnTo>
                  <a:lnTo>
                    <a:pt x="0" y="210723"/>
                  </a:lnTo>
                  <a:close/>
                </a:path>
              </a:pathLst>
            </a:custGeom>
            <a:solidFill>
              <a:srgbClr val="ABDB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1088" y="679061"/>
            <a:ext cx="7118336" cy="822961"/>
            <a:chOff x="0" y="0"/>
            <a:chExt cx="1874788" cy="216747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874788" cy="216747"/>
            </a:xfrm>
            <a:custGeom>
              <a:avLst/>
              <a:gdLst/>
              <a:ahLst/>
              <a:cxnLst/>
              <a:rect r="r" b="b" t="t" l="l"/>
              <a:pathLst>
                <a:path h="216747" w="1874788">
                  <a:moveTo>
                    <a:pt x="0" y="0"/>
                  </a:moveTo>
                  <a:lnTo>
                    <a:pt x="1874788" y="0"/>
                  </a:lnTo>
                  <a:lnTo>
                    <a:pt x="1874788" y="216747"/>
                  </a:lnTo>
                  <a:lnTo>
                    <a:pt x="0" y="216747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43200" y="4137990"/>
            <a:ext cx="3001600" cy="30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853463">
            <a:off x="7923811" y="7550665"/>
            <a:ext cx="1963139" cy="67652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99599">
            <a:off x="9259404" y="2841789"/>
            <a:ext cx="2440065" cy="110219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71665">
            <a:off x="6064359" y="3641083"/>
            <a:ext cx="2107954" cy="726431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1705417" y="529578"/>
            <a:ext cx="5113576" cy="3206812"/>
            <a:chOff x="0" y="0"/>
            <a:chExt cx="6818102" cy="427575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18102" cy="3749956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1770681" y="3307197"/>
              <a:ext cx="3340921" cy="96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81"/>
                </a:lnSpc>
                <a:spcBef>
                  <a:spcPct val="0"/>
                </a:spcBef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Developers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24746" y="2132984"/>
            <a:ext cx="3240467" cy="3505806"/>
            <a:chOff x="0" y="0"/>
            <a:chExt cx="4320623" cy="4674408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320623" cy="3359738"/>
            </a:xfrm>
            <a:prstGeom prst="rect">
              <a:avLst/>
            </a:prstGeom>
          </p:spPr>
        </p:pic>
        <p:sp>
          <p:nvSpPr>
            <p:cNvPr name="TextBox 17" id="17"/>
            <p:cNvSpPr txBox="true"/>
            <p:nvPr/>
          </p:nvSpPr>
          <p:spPr>
            <a:xfrm rot="0">
              <a:off x="24468" y="3416888"/>
              <a:ext cx="4296155" cy="125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8"/>
                </a:lnSpc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Project</a:t>
              </a:r>
            </a:p>
            <a:p>
              <a:pPr algn="ctr">
                <a:lnSpc>
                  <a:spcPts val="3568"/>
                </a:lnSpc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Manager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36820" y="7385575"/>
            <a:ext cx="2505691" cy="2533623"/>
            <a:chOff x="0" y="0"/>
            <a:chExt cx="3340921" cy="3378164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0"/>
            <a:srcRect l="0" t="0" r="0" b="0"/>
            <a:stretch>
              <a:fillRect/>
            </a:stretch>
          </p:blipFill>
          <p:spPr>
            <a:xfrm flipH="false" flipV="false" rot="0">
              <a:off x="231865" y="0"/>
              <a:ext cx="2877190" cy="2873405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0" y="2409611"/>
              <a:ext cx="3340921" cy="96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81"/>
                </a:lnSpc>
                <a:spcBef>
                  <a:spcPct val="0"/>
                </a:spcBef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Designers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018936" y="5359253"/>
            <a:ext cx="3222116" cy="3560675"/>
            <a:chOff x="0" y="0"/>
            <a:chExt cx="4296155" cy="4747566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386894" y="0"/>
              <a:ext cx="3522368" cy="3522368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0" y="3490046"/>
              <a:ext cx="4296155" cy="125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8"/>
                </a:lnSpc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Business</a:t>
              </a:r>
            </a:p>
            <a:p>
              <a:pPr algn="ctr">
                <a:lnSpc>
                  <a:spcPts val="3568"/>
                </a:lnSpc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Analyst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543097" y="6334115"/>
            <a:ext cx="3222116" cy="3078501"/>
            <a:chOff x="0" y="0"/>
            <a:chExt cx="4296155" cy="4104668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0">
              <a:off x="75050" y="0"/>
              <a:ext cx="4221105" cy="3165829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0" y="2847148"/>
              <a:ext cx="4296155" cy="125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8"/>
                </a:lnSpc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Test &amp; QA</a:t>
              </a:r>
            </a:p>
            <a:p>
              <a:pPr algn="ctr">
                <a:lnSpc>
                  <a:spcPts val="3568"/>
                </a:lnSpc>
              </a:pPr>
              <a:r>
                <a:rPr lang="en-US" sz="3568">
                  <a:solidFill>
                    <a:srgbClr val="000000"/>
                  </a:solidFill>
                  <a:latin typeface="Montserrat Classic"/>
                </a:rPr>
                <a:t>Engineer</a:t>
              </a: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69402">
            <a:off x="10701852" y="5019921"/>
            <a:ext cx="2631431" cy="1865924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68106">
            <a:off x="5573745" y="5856227"/>
            <a:ext cx="1909319" cy="1187249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415948" y="712470"/>
            <a:ext cx="6983476" cy="72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5400">
                <a:solidFill>
                  <a:srgbClr val="FFFFFF"/>
                </a:solidFill>
                <a:latin typeface="Montserrat Classic Bold"/>
              </a:rPr>
              <a:t>PROJECT STAFFING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58586"/>
            <a:ext cx="7882132" cy="1671207"/>
            <a:chOff x="0" y="0"/>
            <a:chExt cx="2075952" cy="44015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075953" cy="440153"/>
            </a:xfrm>
            <a:custGeom>
              <a:avLst/>
              <a:gdLst/>
              <a:ahLst/>
              <a:cxnLst/>
              <a:rect r="r" b="b" t="t" l="l"/>
              <a:pathLst>
                <a:path h="440153" w="2075953">
                  <a:moveTo>
                    <a:pt x="0" y="0"/>
                  </a:moveTo>
                  <a:lnTo>
                    <a:pt x="2075953" y="0"/>
                  </a:lnTo>
                  <a:lnTo>
                    <a:pt x="2075953" y="440153"/>
                  </a:lnTo>
                  <a:lnTo>
                    <a:pt x="0" y="440153"/>
                  </a:lnTo>
                  <a:close/>
                </a:path>
              </a:pathLst>
            </a:custGeom>
            <a:solidFill>
              <a:srgbClr val="ABDB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0767" y="3345398"/>
            <a:ext cx="9309156" cy="506898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349142" y="402400"/>
            <a:ext cx="7882132" cy="1694388"/>
            <a:chOff x="0" y="0"/>
            <a:chExt cx="10509509" cy="225918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30909"/>
              <a:ext cx="10509509" cy="2228276"/>
              <a:chOff x="0" y="0"/>
              <a:chExt cx="2075952" cy="44015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2075953" cy="440153"/>
              </a:xfrm>
              <a:custGeom>
                <a:avLst/>
                <a:gdLst/>
                <a:ahLst/>
                <a:cxnLst/>
                <a:rect r="r" b="b" t="t" l="l"/>
                <a:pathLst>
                  <a:path h="440153" w="2075953">
                    <a:moveTo>
                      <a:pt x="0" y="0"/>
                    </a:moveTo>
                    <a:lnTo>
                      <a:pt x="2075953" y="0"/>
                    </a:lnTo>
                    <a:lnTo>
                      <a:pt x="2075953" y="440153"/>
                    </a:lnTo>
                    <a:lnTo>
                      <a:pt x="0" y="440153"/>
                    </a:lnTo>
                    <a:close/>
                  </a:path>
                </a:pathLst>
              </a:custGeom>
              <a:solidFill>
                <a:srgbClr val="362FD9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9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10509509" cy="218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42"/>
                </a:lnSpc>
              </a:pPr>
              <a:r>
                <a:rPr lang="en-US" sz="5151">
                  <a:solidFill>
                    <a:srgbClr val="FFFFFF"/>
                  </a:solidFill>
                  <a:latin typeface="Montserrat Classic Bold"/>
                </a:rPr>
                <a:t>SOFTWARE PROJECT MODEL: AGILE (SCRUM)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02225" y="3696116"/>
            <a:ext cx="3099719" cy="471152"/>
            <a:chOff x="0" y="0"/>
            <a:chExt cx="816387" cy="12409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816387" cy="124090"/>
            </a:xfrm>
            <a:custGeom>
              <a:avLst/>
              <a:gdLst/>
              <a:ahLst/>
              <a:cxnLst/>
              <a:rect r="r" b="b" t="t" l="l"/>
              <a:pathLst>
                <a:path h="124090" w="816387">
                  <a:moveTo>
                    <a:pt x="0" y="0"/>
                  </a:moveTo>
                  <a:lnTo>
                    <a:pt x="816387" y="0"/>
                  </a:lnTo>
                  <a:lnTo>
                    <a:pt x="816387" y="124090"/>
                  </a:lnTo>
                  <a:lnTo>
                    <a:pt x="0" y="124090"/>
                  </a:lnTo>
                  <a:close/>
                </a:path>
              </a:pathLst>
            </a:custGeom>
            <a:solidFill>
              <a:srgbClr val="ABDBF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753807" y="3460540"/>
            <a:ext cx="3099719" cy="471152"/>
            <a:chOff x="0" y="0"/>
            <a:chExt cx="816387" cy="12409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816387" cy="124090"/>
            </a:xfrm>
            <a:custGeom>
              <a:avLst/>
              <a:gdLst/>
              <a:ahLst/>
              <a:cxnLst/>
              <a:rect r="r" b="b" t="t" l="l"/>
              <a:pathLst>
                <a:path h="124090" w="816387">
                  <a:moveTo>
                    <a:pt x="0" y="0"/>
                  </a:moveTo>
                  <a:lnTo>
                    <a:pt x="816387" y="0"/>
                  </a:lnTo>
                  <a:lnTo>
                    <a:pt x="816387" y="124090"/>
                  </a:lnTo>
                  <a:lnTo>
                    <a:pt x="0" y="124090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753807" y="4443520"/>
            <a:ext cx="4047363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3990"/>
              </a:lnSpc>
              <a:buFont typeface="Arial"/>
              <a:buChar char="•"/>
            </a:pPr>
            <a:r>
              <a:rPr lang="en-US" sz="2100">
                <a:solidFill>
                  <a:srgbClr val="362FD9"/>
                </a:solidFill>
                <a:latin typeface="Montserrat Classic"/>
              </a:rPr>
              <a:t> Faster Time to Market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19985" y="5428405"/>
            <a:ext cx="4349552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2100">
                <a:solidFill>
                  <a:srgbClr val="362FD9"/>
                </a:solidFill>
                <a:latin typeface="Montserrat Classic"/>
              </a:rPr>
              <a:t>2. Increased Transparency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19985" y="6413290"/>
            <a:ext cx="4161203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2100">
                <a:solidFill>
                  <a:srgbClr val="362FD9"/>
                </a:solidFill>
                <a:latin typeface="Montserrat Classic"/>
              </a:rPr>
              <a:t>3. Flexibility To Change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53807" y="3454825"/>
            <a:ext cx="3099719" cy="47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9"/>
              </a:lnSpc>
            </a:pPr>
            <a:r>
              <a:rPr lang="en-US" sz="2999">
                <a:solidFill>
                  <a:srgbClr val="FFFFFF"/>
                </a:solidFill>
                <a:latin typeface="Montserrat Classic Bold"/>
              </a:rPr>
              <a:t>MAIN REASONS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19985" y="7369688"/>
            <a:ext cx="3268953" cy="47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8"/>
              </a:lnSpc>
            </a:pPr>
            <a:r>
              <a:rPr lang="en-US" sz="2162">
                <a:solidFill>
                  <a:srgbClr val="362FD9"/>
                </a:solidFill>
                <a:latin typeface="Montserrat Classic"/>
              </a:rPr>
              <a:t>4. Higher Quality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73473" y="1266419"/>
            <a:ext cx="5517549" cy="8278603"/>
            <a:chOff x="0" y="0"/>
            <a:chExt cx="7356732" cy="1103813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336412" cy="5572267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0320" y="5572267"/>
              <a:ext cx="7336412" cy="546587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0" y="29701"/>
            <a:ext cx="8567148" cy="10257299"/>
            <a:chOff x="0" y="0"/>
            <a:chExt cx="2926220" cy="3503512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2926219" cy="3503513"/>
            </a:xfrm>
            <a:custGeom>
              <a:avLst/>
              <a:gdLst/>
              <a:ahLst/>
              <a:cxnLst/>
              <a:rect r="r" b="b" t="t" l="l"/>
              <a:pathLst>
                <a:path h="3503513" w="2926219">
                  <a:moveTo>
                    <a:pt x="0" y="0"/>
                  </a:moveTo>
                  <a:lnTo>
                    <a:pt x="2926219" y="0"/>
                  </a:lnTo>
                  <a:lnTo>
                    <a:pt x="2926219" y="3503513"/>
                  </a:lnTo>
                  <a:lnTo>
                    <a:pt x="0" y="3503513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39171" lIns="39171" bIns="39171" rIns="39171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6545" y="1747376"/>
            <a:ext cx="5513148" cy="378822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56545" y="5535602"/>
            <a:ext cx="5513148" cy="367543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94545" y="635131"/>
            <a:ext cx="6378057" cy="749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3"/>
              </a:lnSpc>
            </a:pPr>
            <a:r>
              <a:rPr lang="en-US" sz="4672">
                <a:solidFill>
                  <a:srgbClr val="FFFFFF"/>
                </a:solidFill>
                <a:latin typeface="Montserrat Classic Bold"/>
              </a:rPr>
              <a:t>PROJECT SCHEDULE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24872" y="1028700"/>
            <a:ext cx="2058786" cy="205877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4825" r="-54825" t="-17404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05650" y="3607906"/>
            <a:ext cx="2419840" cy="241983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677" r="-10178" t="-8986" b="-23539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25303" y="6417654"/>
            <a:ext cx="1995538" cy="199553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25303" y="3802968"/>
            <a:ext cx="1901600" cy="190159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624872" y="6417654"/>
            <a:ext cx="2258495" cy="2258486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69506" y="1265573"/>
            <a:ext cx="5941061" cy="1585032"/>
            <a:chOff x="0" y="0"/>
            <a:chExt cx="1564724" cy="417457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1564724" cy="417457"/>
            </a:xfrm>
            <a:custGeom>
              <a:avLst/>
              <a:gdLst/>
              <a:ahLst/>
              <a:cxnLst/>
              <a:rect r="r" b="b" t="t" l="l"/>
              <a:pathLst>
                <a:path h="417457" w="1564724">
                  <a:moveTo>
                    <a:pt x="0" y="0"/>
                  </a:moveTo>
                  <a:lnTo>
                    <a:pt x="1564724" y="0"/>
                  </a:lnTo>
                  <a:lnTo>
                    <a:pt x="1564724" y="417457"/>
                  </a:lnTo>
                  <a:lnTo>
                    <a:pt x="0" y="417457"/>
                  </a:lnTo>
                  <a:close/>
                </a:path>
              </a:pathLst>
            </a:custGeom>
            <a:solidFill>
              <a:srgbClr val="ABDBF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5485" y="1047532"/>
            <a:ext cx="5941061" cy="1585032"/>
            <a:chOff x="0" y="0"/>
            <a:chExt cx="1564724" cy="417457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1564724" cy="417457"/>
            </a:xfrm>
            <a:custGeom>
              <a:avLst/>
              <a:gdLst/>
              <a:ahLst/>
              <a:cxnLst/>
              <a:rect r="r" b="b" t="t" l="l"/>
              <a:pathLst>
                <a:path h="417457" w="1564724">
                  <a:moveTo>
                    <a:pt x="0" y="0"/>
                  </a:moveTo>
                  <a:lnTo>
                    <a:pt x="1564724" y="0"/>
                  </a:lnTo>
                  <a:lnTo>
                    <a:pt x="1564724" y="417457"/>
                  </a:lnTo>
                  <a:lnTo>
                    <a:pt x="0" y="417457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95485" y="981075"/>
            <a:ext cx="5941061" cy="16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2"/>
              </a:lnSpc>
            </a:pPr>
            <a:r>
              <a:rPr lang="en-US" sz="5151">
                <a:solidFill>
                  <a:srgbClr val="FFFFFF"/>
                </a:solidFill>
                <a:latin typeface="Montserrat Classic Bold"/>
              </a:rPr>
              <a:t>SOFTWARE MEASUREMENTS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44712" y="978490"/>
            <a:ext cx="404736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2299">
                <a:solidFill>
                  <a:srgbClr val="362FD9"/>
                </a:solidFill>
                <a:latin typeface="Montserrat Classic"/>
              </a:rPr>
              <a:t>Performance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06017" y="3832921"/>
            <a:ext cx="423744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2299">
                <a:solidFill>
                  <a:srgbClr val="362FD9"/>
                </a:solidFill>
                <a:latin typeface="Montserrat Classic"/>
              </a:rPr>
              <a:t>Product Size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63893" y="6395764"/>
            <a:ext cx="416120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2299">
                <a:solidFill>
                  <a:srgbClr val="362FD9"/>
                </a:solidFill>
                <a:latin typeface="Montserrat Classic"/>
              </a:rPr>
              <a:t>Cost and Effort Estimation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53026" y="3650568"/>
            <a:ext cx="416120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2299">
                <a:solidFill>
                  <a:srgbClr val="362FD9"/>
                </a:solidFill>
                <a:latin typeface="Montserrat Classic"/>
              </a:rPr>
              <a:t>Communication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53026" y="6265254"/>
            <a:ext cx="4161203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9"/>
              </a:lnSpc>
            </a:pPr>
            <a:r>
              <a:rPr lang="en-US" sz="2299">
                <a:solidFill>
                  <a:srgbClr val="362FD9"/>
                </a:solidFill>
                <a:latin typeface="Montserrat Classic"/>
              </a:rPr>
              <a:t>Project Management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36352" y="1623060"/>
            <a:ext cx="3242769" cy="127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6209" indent="-198105" lvl="1">
              <a:lnSpc>
                <a:spcPts val="3486"/>
              </a:lnSpc>
              <a:buFont typeface="Arial"/>
              <a:buChar char="•"/>
            </a:pPr>
            <a:r>
              <a:rPr lang="en-US" sz="1835">
                <a:solidFill>
                  <a:srgbClr val="000000"/>
                </a:solidFill>
                <a:latin typeface="Montserrat Classic"/>
              </a:rPr>
              <a:t>Intellij IDEA</a:t>
            </a:r>
          </a:p>
          <a:p>
            <a:pPr marL="396209" indent="-198105" lvl="1">
              <a:lnSpc>
                <a:spcPts val="3486"/>
              </a:lnSpc>
              <a:buFont typeface="Arial"/>
              <a:buChar char="•"/>
            </a:pPr>
            <a:r>
              <a:rPr lang="en-US" sz="1835">
                <a:solidFill>
                  <a:srgbClr val="000000"/>
                </a:solidFill>
                <a:latin typeface="Montserrat Classic"/>
              </a:rPr>
              <a:t>Figma</a:t>
            </a:r>
          </a:p>
          <a:p>
            <a:pPr>
              <a:lnSpc>
                <a:spcPts val="3486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397657" y="4474906"/>
            <a:ext cx="3242769" cy="127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6209" indent="-198105" lvl="1">
              <a:lnSpc>
                <a:spcPts val="3486"/>
              </a:lnSpc>
              <a:buFont typeface="Arial"/>
              <a:buChar char="•"/>
            </a:pPr>
            <a:r>
              <a:rPr lang="en-US" sz="1835">
                <a:solidFill>
                  <a:srgbClr val="000000"/>
                </a:solidFill>
                <a:latin typeface="Montserrat Classic"/>
              </a:rPr>
              <a:t>Lines of code</a:t>
            </a:r>
          </a:p>
          <a:p>
            <a:pPr marL="396209" indent="-198105" lvl="1">
              <a:lnSpc>
                <a:spcPts val="3486"/>
              </a:lnSpc>
              <a:buFont typeface="Arial"/>
              <a:buChar char="•"/>
            </a:pPr>
            <a:r>
              <a:rPr lang="en-US" sz="1835">
                <a:solidFill>
                  <a:srgbClr val="000000"/>
                </a:solidFill>
                <a:latin typeface="Montserrat Classic"/>
              </a:rPr>
              <a:t>Number of modules</a:t>
            </a:r>
          </a:p>
          <a:p>
            <a:pPr>
              <a:lnSpc>
                <a:spcPts val="3486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355534" y="7037749"/>
            <a:ext cx="3242769" cy="8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6209" indent="-198105" lvl="1">
              <a:lnSpc>
                <a:spcPts val="3486"/>
              </a:lnSpc>
              <a:buFont typeface="Arial"/>
              <a:buChar char="•"/>
            </a:pPr>
            <a:r>
              <a:rPr lang="en-US" sz="1835">
                <a:solidFill>
                  <a:srgbClr val="000000"/>
                </a:solidFill>
                <a:latin typeface="Montserrat Classic"/>
              </a:rPr>
              <a:t>Person-hours spent on coding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55216" y="4374694"/>
            <a:ext cx="3685592" cy="3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6209" indent="-198105" lvl="1">
              <a:lnSpc>
                <a:spcPts val="3486"/>
              </a:lnSpc>
              <a:buFont typeface="Arial"/>
              <a:buChar char="•"/>
            </a:pPr>
            <a:r>
              <a:rPr lang="en-US" sz="1835">
                <a:solidFill>
                  <a:srgbClr val="000000"/>
                </a:solidFill>
                <a:latin typeface="Montserrat Classic"/>
              </a:rPr>
              <a:t>Number of meetings held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55216" y="6983439"/>
            <a:ext cx="3242769" cy="8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6209" indent="-198105" lvl="1">
              <a:lnSpc>
                <a:spcPts val="3486"/>
              </a:lnSpc>
              <a:buFont typeface="Arial"/>
              <a:buChar char="•"/>
            </a:pPr>
            <a:r>
              <a:rPr lang="en-US" sz="1835">
                <a:solidFill>
                  <a:srgbClr val="000000"/>
                </a:solidFill>
                <a:latin typeface="Montserrat Classic"/>
              </a:rPr>
              <a:t>Project length</a:t>
            </a:r>
          </a:p>
          <a:p>
            <a:pPr marL="396209" indent="-198105" lvl="1">
              <a:lnSpc>
                <a:spcPts val="3486"/>
              </a:lnSpc>
              <a:buFont typeface="Arial"/>
              <a:buChar char="•"/>
            </a:pPr>
            <a:r>
              <a:rPr lang="en-US" sz="1835">
                <a:solidFill>
                  <a:srgbClr val="000000"/>
                </a:solidFill>
                <a:latin typeface="Montserrat Classic"/>
              </a:rPr>
              <a:t>Cost of project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8398" y="0"/>
            <a:ext cx="3809602" cy="10287000"/>
            <a:chOff x="0" y="0"/>
            <a:chExt cx="1003352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033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3352">
                  <a:moveTo>
                    <a:pt x="0" y="0"/>
                  </a:moveTo>
                  <a:lnTo>
                    <a:pt x="1003352" y="0"/>
                  </a:lnTo>
                  <a:lnTo>
                    <a:pt x="10033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94712" y="1116665"/>
            <a:ext cx="8053670" cy="80536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957911" y="1406427"/>
            <a:ext cx="6809109" cy="680908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503" r="-43589" t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97489" y="1887532"/>
            <a:ext cx="5373103" cy="782877"/>
            <a:chOff x="0" y="0"/>
            <a:chExt cx="1415138" cy="20619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1415138" cy="206190"/>
            </a:xfrm>
            <a:custGeom>
              <a:avLst/>
              <a:gdLst/>
              <a:ahLst/>
              <a:cxnLst/>
              <a:rect r="r" b="b" t="t" l="l"/>
              <a:pathLst>
                <a:path h="206190" w="1415138">
                  <a:moveTo>
                    <a:pt x="0" y="0"/>
                  </a:moveTo>
                  <a:lnTo>
                    <a:pt x="1415138" y="0"/>
                  </a:lnTo>
                  <a:lnTo>
                    <a:pt x="1415138" y="206190"/>
                  </a:lnTo>
                  <a:lnTo>
                    <a:pt x="0" y="206190"/>
                  </a:lnTo>
                  <a:close/>
                </a:path>
              </a:pathLst>
            </a:custGeom>
            <a:solidFill>
              <a:srgbClr val="ABDBF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95691" y="1650737"/>
            <a:ext cx="5373103" cy="782877"/>
            <a:chOff x="0" y="0"/>
            <a:chExt cx="1415138" cy="206190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1415138" cy="206190"/>
            </a:xfrm>
            <a:custGeom>
              <a:avLst/>
              <a:gdLst/>
              <a:ahLst/>
              <a:cxnLst/>
              <a:rect r="r" b="b" t="t" l="l"/>
              <a:pathLst>
                <a:path h="206190" w="1415138">
                  <a:moveTo>
                    <a:pt x="0" y="0"/>
                  </a:moveTo>
                  <a:lnTo>
                    <a:pt x="1415138" y="0"/>
                  </a:lnTo>
                  <a:lnTo>
                    <a:pt x="1415138" y="206190"/>
                  </a:lnTo>
                  <a:lnTo>
                    <a:pt x="0" y="206190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95691" y="1603112"/>
            <a:ext cx="5373103" cy="83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2"/>
              </a:lnSpc>
            </a:pPr>
            <a:r>
              <a:rPr lang="en-US" sz="5151">
                <a:solidFill>
                  <a:srgbClr val="FFFFFF"/>
                </a:solidFill>
                <a:latin typeface="Montserrat Classic Bold"/>
              </a:rPr>
              <a:t>PROJECT RISKS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154326"/>
            <a:ext cx="7958157" cy="494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2176" indent="-281088" lvl="1">
              <a:lnSpc>
                <a:spcPts val="4947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Montserrat Classic"/>
              </a:rPr>
              <a:t>Staff Turnover</a:t>
            </a:r>
          </a:p>
          <a:p>
            <a:pPr marL="1124353" indent="-374784" lvl="2">
              <a:lnSpc>
                <a:spcPts val="4947"/>
              </a:lnSpc>
              <a:buFont typeface="Arial"/>
              <a:buChar char="⚬"/>
            </a:pPr>
            <a:r>
              <a:rPr lang="en-US" sz="2603">
                <a:solidFill>
                  <a:srgbClr val="000000"/>
                </a:solidFill>
                <a:latin typeface="Montserrat Classic"/>
              </a:rPr>
              <a:t>Insufficient Training</a:t>
            </a:r>
          </a:p>
          <a:p>
            <a:pPr marL="1686529" indent="-421632" lvl="3">
              <a:lnSpc>
                <a:spcPts val="4947"/>
              </a:lnSpc>
              <a:buFont typeface="Arial"/>
              <a:buChar char="￭"/>
            </a:pPr>
            <a:r>
              <a:rPr lang="en-US" sz="2603">
                <a:solidFill>
                  <a:srgbClr val="000000"/>
                </a:solidFill>
                <a:latin typeface="Montserrat Classic"/>
              </a:rPr>
              <a:t>Communication Challenges</a:t>
            </a:r>
          </a:p>
          <a:p>
            <a:pPr marL="2248705" indent="-449741" lvl="4">
              <a:lnSpc>
                <a:spcPts val="4947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Montserrat Classic"/>
              </a:rPr>
              <a:t>Security Risks</a:t>
            </a:r>
          </a:p>
          <a:p>
            <a:pPr marL="2810882" indent="-468480" lvl="5">
              <a:lnSpc>
                <a:spcPts val="4947"/>
              </a:lnSpc>
              <a:buFont typeface="Arial"/>
              <a:buChar char="⚬"/>
            </a:pPr>
            <a:r>
              <a:rPr lang="en-US" sz="2603">
                <a:solidFill>
                  <a:srgbClr val="000000"/>
                </a:solidFill>
                <a:latin typeface="Montserrat Classic"/>
              </a:rPr>
              <a:t>Schedule Delays</a:t>
            </a:r>
          </a:p>
          <a:p>
            <a:pPr marL="3373058" indent="-481865" lvl="6">
              <a:lnSpc>
                <a:spcPts val="4947"/>
              </a:lnSpc>
              <a:buFont typeface="Arial"/>
              <a:buChar char="￭"/>
            </a:pPr>
            <a:r>
              <a:rPr lang="en-US" sz="2603">
                <a:solidFill>
                  <a:srgbClr val="000000"/>
                </a:solidFill>
                <a:latin typeface="Montserrat Classic"/>
              </a:rPr>
              <a:t>Requirements Change</a:t>
            </a:r>
          </a:p>
          <a:p>
            <a:pPr marL="3935235" indent="-491904" lvl="7">
              <a:lnSpc>
                <a:spcPts val="4947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Montserrat Classic"/>
              </a:rPr>
              <a:t>Budget Overruns</a:t>
            </a:r>
          </a:p>
          <a:p>
            <a:pPr marL="4497411" indent="-499712" lvl="8">
              <a:lnSpc>
                <a:spcPts val="4947"/>
              </a:lnSpc>
              <a:buFont typeface="Arial"/>
              <a:buChar char="⚬"/>
            </a:pPr>
            <a:r>
              <a:rPr lang="en-US" sz="2603">
                <a:solidFill>
                  <a:srgbClr val="000000"/>
                </a:solidFill>
                <a:latin typeface="Montserrat Classic"/>
              </a:rPr>
              <a:t>Technical Issues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63953" y="3218558"/>
            <a:ext cx="1583680" cy="24890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52286" y="7754793"/>
            <a:ext cx="3007014" cy="15035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96463" y="5338439"/>
            <a:ext cx="1989638" cy="235333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46740" y="1050552"/>
            <a:ext cx="2489084" cy="248908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1325019"/>
            <a:ext cx="6405230" cy="1603864"/>
            <a:chOff x="0" y="0"/>
            <a:chExt cx="1686974" cy="422417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686974" cy="422417"/>
            </a:xfrm>
            <a:custGeom>
              <a:avLst/>
              <a:gdLst/>
              <a:ahLst/>
              <a:cxnLst/>
              <a:rect r="r" b="b" t="t" l="l"/>
              <a:pathLst>
                <a:path h="422417" w="1686974">
                  <a:moveTo>
                    <a:pt x="0" y="0"/>
                  </a:moveTo>
                  <a:lnTo>
                    <a:pt x="1686974" y="0"/>
                  </a:lnTo>
                  <a:lnTo>
                    <a:pt x="1686974" y="422417"/>
                  </a:lnTo>
                  <a:lnTo>
                    <a:pt x="0" y="422417"/>
                  </a:lnTo>
                  <a:close/>
                </a:path>
              </a:pathLst>
            </a:custGeom>
            <a:solidFill>
              <a:srgbClr val="ABDBF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1898" y="1050552"/>
            <a:ext cx="6405230" cy="1603864"/>
            <a:chOff x="0" y="0"/>
            <a:chExt cx="1686974" cy="422417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686974" cy="422417"/>
            </a:xfrm>
            <a:custGeom>
              <a:avLst/>
              <a:gdLst/>
              <a:ahLst/>
              <a:cxnLst/>
              <a:rect r="r" b="b" t="t" l="l"/>
              <a:pathLst>
                <a:path h="422417" w="1686974">
                  <a:moveTo>
                    <a:pt x="0" y="0"/>
                  </a:moveTo>
                  <a:lnTo>
                    <a:pt x="1686974" y="0"/>
                  </a:lnTo>
                  <a:lnTo>
                    <a:pt x="1686974" y="422417"/>
                  </a:lnTo>
                  <a:lnTo>
                    <a:pt x="0" y="422417"/>
                  </a:lnTo>
                  <a:close/>
                </a:path>
              </a:pathLst>
            </a:custGeom>
            <a:solidFill>
              <a:srgbClr val="362FD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812800" cy="946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01898" y="1002927"/>
            <a:ext cx="6405230" cy="16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2"/>
              </a:lnSpc>
            </a:pPr>
            <a:r>
              <a:rPr lang="en-US" sz="5151">
                <a:solidFill>
                  <a:srgbClr val="FFFFFF"/>
                </a:solidFill>
                <a:latin typeface="Montserrat Classic Bold"/>
              </a:rPr>
              <a:t>SOFTWARE NEEDS AND TOOLS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999483"/>
            <a:ext cx="8287845" cy="625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Intellij IDEA(Version 2023.1.2)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Figma(107.0.0)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Microsoft Word(Version 2304)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Android(10th Version)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Java SDK(20th Version)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Firebase(20.3.2)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Git (Version Control System-2.40.1)</a:t>
            </a:r>
          </a:p>
          <a:p>
            <a:pPr marL="710909" indent="-355455" lvl="1">
              <a:lnSpc>
                <a:spcPts val="6256"/>
              </a:lnSpc>
              <a:buFont typeface="Arial"/>
              <a:buChar char="•"/>
            </a:pPr>
            <a:r>
              <a:rPr lang="en-US" sz="3292">
                <a:solidFill>
                  <a:srgbClr val="000000"/>
                </a:solidFill>
                <a:latin typeface="Montserrat Classic"/>
              </a:rPr>
              <a:t>Google Maps(6.66.0 )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DAFi_ToPkn8</dc:identifier>
  <dcterms:modified xsi:type="dcterms:W3CDTF">2011-08-01T06:04:30Z</dcterms:modified>
  <cp:revision>1</cp:revision>
  <dc:title>Malltrails</dc:title>
</cp:coreProperties>
</file>